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1" r:id="rId3"/>
    <p:sldId id="301" r:id="rId4"/>
    <p:sldId id="302" r:id="rId5"/>
    <p:sldId id="303" r:id="rId6"/>
    <p:sldId id="294" r:id="rId7"/>
    <p:sldId id="276" r:id="rId8"/>
    <p:sldId id="295" r:id="rId9"/>
    <p:sldId id="296" r:id="rId10"/>
    <p:sldId id="297" r:id="rId11"/>
    <p:sldId id="298" r:id="rId12"/>
    <p:sldId id="299" r:id="rId13"/>
    <p:sldId id="300" r:id="rId14"/>
    <p:sldId id="304" r:id="rId15"/>
    <p:sldId id="305" r:id="rId16"/>
    <p:sldId id="29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382">
          <p15:clr>
            <a:srgbClr val="A4A3A4"/>
          </p15:clr>
        </p15:guide>
        <p15:guide id="4" pos="29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81A"/>
    <a:srgbClr val="E6007E"/>
    <a:srgbClr val="950281"/>
    <a:srgbClr val="EF7D00"/>
    <a:srgbClr val="3B3C37"/>
    <a:srgbClr val="D3DA21"/>
    <a:srgbClr val="6F9D00"/>
    <a:srgbClr val="0B9D00"/>
    <a:srgbClr val="293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76" autoAdjust="0"/>
    <p:restoredTop sz="95376" autoAdjust="0"/>
  </p:normalViewPr>
  <p:slideViewPr>
    <p:cSldViewPr snapToGrid="0" snapToObjects="1">
      <p:cViewPr varScale="1">
        <p:scale>
          <a:sx n="45" d="100"/>
          <a:sy n="45" d="100"/>
        </p:scale>
        <p:origin x="1132" y="36"/>
      </p:cViewPr>
      <p:guideLst>
        <p:guide orient="horz" pos="4156"/>
        <p:guide orient="horz" pos="2160"/>
        <p:guide pos="382"/>
        <p:guide pos="29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43" d="100"/>
          <a:sy n="143" d="100"/>
        </p:scale>
        <p:origin x="-4600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8B3F0-4294-2649-B5E6-F1DF06A4803E}" type="datetime1">
              <a:rPr lang="en-GB" smtClean="0"/>
              <a:t>08/02/2019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9B247-1F0B-404D-8072-93B925AB3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296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0990D-8A70-5340-8A00-47BA5440F674}" type="datetime1">
              <a:rPr lang="en-GB" smtClean="0"/>
              <a:t>08/02/2019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D7881-CDDA-644D-93AC-CD7AE1891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22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D7881-CDDA-644D-93AC-CD7AE18918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13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D7881-CDDA-644D-93AC-CD7AE18918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63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D7881-CDDA-644D-93AC-CD7AE18918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14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6.1 (8 Floors)				6.2 (9</a:t>
            </a:r>
            <a:r>
              <a:rPr lang="en-GB" b="1" baseline="0" dirty="0"/>
              <a:t> Floors)</a:t>
            </a:r>
            <a:endParaRPr lang="en-GB" b="1" dirty="0"/>
          </a:p>
          <a:p>
            <a:r>
              <a:rPr lang="en-GB" dirty="0"/>
              <a:t>Community</a:t>
            </a:r>
            <a:r>
              <a:rPr lang="en-GB" baseline="0" dirty="0"/>
              <a:t> Centre				Early Start</a:t>
            </a:r>
          </a:p>
          <a:p>
            <a:r>
              <a:rPr lang="en-GB" baseline="0" dirty="0"/>
              <a:t>L&amp;Q Office					Retail A</a:t>
            </a:r>
          </a:p>
          <a:p>
            <a:r>
              <a:rPr lang="en-GB" dirty="0"/>
              <a:t>Café						Retail B</a:t>
            </a:r>
          </a:p>
          <a:p>
            <a:r>
              <a:rPr lang="en-GB" dirty="0"/>
              <a:t>Dentist					Gym</a:t>
            </a:r>
          </a:p>
          <a:p>
            <a:r>
              <a:rPr lang="en-GB" dirty="0"/>
              <a:t>Youth</a:t>
            </a:r>
            <a:r>
              <a:rPr lang="en-GB" baseline="0" dirty="0"/>
              <a:t> Centre					Nursery</a:t>
            </a:r>
          </a:p>
          <a:p>
            <a:r>
              <a:rPr lang="en-GB" baseline="0" dirty="0"/>
              <a:t>Sainsbury’s					Medical Centre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D7881-CDDA-644D-93AC-CD7AE18918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76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6.1 (8 Floors)				6.2 (9</a:t>
            </a:r>
            <a:r>
              <a:rPr lang="en-GB" b="1" baseline="0" dirty="0"/>
              <a:t> Floors)</a:t>
            </a:r>
            <a:endParaRPr lang="en-GB" b="1" dirty="0"/>
          </a:p>
          <a:p>
            <a:r>
              <a:rPr lang="en-GB" dirty="0"/>
              <a:t>Community</a:t>
            </a:r>
            <a:r>
              <a:rPr lang="en-GB" baseline="0" dirty="0"/>
              <a:t> Centre				Early Start</a:t>
            </a:r>
          </a:p>
          <a:p>
            <a:r>
              <a:rPr lang="en-GB" baseline="0" dirty="0"/>
              <a:t>L&amp;Q Office					Retail A</a:t>
            </a:r>
          </a:p>
          <a:p>
            <a:r>
              <a:rPr lang="en-GB" dirty="0"/>
              <a:t>Café						Retail B</a:t>
            </a:r>
          </a:p>
          <a:p>
            <a:r>
              <a:rPr lang="en-GB" dirty="0"/>
              <a:t>Dentist					Gym</a:t>
            </a:r>
          </a:p>
          <a:p>
            <a:r>
              <a:rPr lang="en-GB" dirty="0"/>
              <a:t>Youth</a:t>
            </a:r>
            <a:r>
              <a:rPr lang="en-GB" baseline="0" dirty="0"/>
              <a:t> Centre					Nursery</a:t>
            </a:r>
          </a:p>
          <a:p>
            <a:r>
              <a:rPr lang="en-GB" baseline="0" dirty="0"/>
              <a:t>Sainsbury’s					Medical Centre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D7881-CDDA-644D-93AC-CD7AE18918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59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6.1 (8 Floors)				6.2 (9</a:t>
            </a:r>
            <a:r>
              <a:rPr lang="en-GB" b="1" baseline="0" dirty="0"/>
              <a:t> Floors)</a:t>
            </a:r>
            <a:endParaRPr lang="en-GB" b="1" dirty="0"/>
          </a:p>
          <a:p>
            <a:r>
              <a:rPr lang="en-GB" dirty="0"/>
              <a:t>Community</a:t>
            </a:r>
            <a:r>
              <a:rPr lang="en-GB" baseline="0" dirty="0"/>
              <a:t> Centre				Early Start</a:t>
            </a:r>
          </a:p>
          <a:p>
            <a:r>
              <a:rPr lang="en-GB" baseline="0" dirty="0"/>
              <a:t>L&amp;Q Office					Retail A</a:t>
            </a:r>
          </a:p>
          <a:p>
            <a:r>
              <a:rPr lang="en-GB" dirty="0"/>
              <a:t>Café						Retail B</a:t>
            </a:r>
          </a:p>
          <a:p>
            <a:r>
              <a:rPr lang="en-GB" dirty="0"/>
              <a:t>Dentist					Gym</a:t>
            </a:r>
          </a:p>
          <a:p>
            <a:r>
              <a:rPr lang="en-GB" dirty="0"/>
              <a:t>Youth</a:t>
            </a:r>
            <a:r>
              <a:rPr lang="en-GB" baseline="0" dirty="0"/>
              <a:t> Centre					Nursery</a:t>
            </a:r>
          </a:p>
          <a:p>
            <a:r>
              <a:rPr lang="en-GB" baseline="0" dirty="0"/>
              <a:t>Sainsbury’s					Medical Centre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D7881-CDDA-644D-93AC-CD7AE18918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9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dy/Google%20Drive/****Uffindell/Work/L&amp;Q/L&amp;Q%20New%20brand%20identity/Artwork/%E2%80%A2%E2%80%A2%E2%80%A2%E2%80%A2L&amp;Q_LOGO/ON_SCREEN/PNG/L&amp;Q_Logo_Lime_RGB_150dpi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D3DA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670" y="2828925"/>
            <a:ext cx="7772400" cy="14700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670" y="4154309"/>
            <a:ext cx="5230554" cy="1941689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1"/>
                </a:solidFill>
                <a:latin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 descr="L&amp;Q_Logo_Black_RGB_15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41" y="-118538"/>
            <a:ext cx="4215324" cy="2732066"/>
          </a:xfrm>
          <a:prstGeom prst="rect">
            <a:avLst/>
          </a:prstGeom>
        </p:spPr>
      </p:pic>
      <p:pic>
        <p:nvPicPr>
          <p:cNvPr id="10" name="Picture 9" descr="angled box_black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533" y="5991285"/>
            <a:ext cx="4254498" cy="1008209"/>
          </a:xfrm>
          <a:prstGeom prst="rect">
            <a:avLst/>
          </a:prstGeom>
        </p:spPr>
      </p:pic>
      <p:pic>
        <p:nvPicPr>
          <p:cNvPr id="11" name="Picture 10" descr="L&amp;Q_BHM_Strapline_White_RGB_150dpi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704" y="6365624"/>
            <a:ext cx="3398927" cy="4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96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 Title Slide">
    <p:bg>
      <p:bgPr>
        <a:solidFill>
          <a:srgbClr val="3B3C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670" y="2828925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670" y="4154309"/>
            <a:ext cx="5230554" cy="1941689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D3DA21"/>
                </a:solidFill>
                <a:latin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L&amp;Q interim logo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129" y="0"/>
            <a:ext cx="399736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3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382" y="274638"/>
            <a:ext cx="8229600" cy="1143000"/>
          </a:xfrm>
        </p:spPr>
        <p:txBody>
          <a:bodyPr anchor="t" anchorCtr="0">
            <a:normAutofit/>
          </a:bodyPr>
          <a:lstStyle>
            <a:lvl1pPr>
              <a:defRPr sz="3000" baseline="0"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35040"/>
            <a:ext cx="9144000" cy="822960"/>
          </a:xfrm>
          <a:prstGeom prst="rect">
            <a:avLst/>
          </a:prstGeom>
          <a:solidFill>
            <a:srgbClr val="D3DA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99101" y="1557338"/>
            <a:ext cx="8207375" cy="44257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rgbClr val="000000"/>
                </a:solidFill>
                <a:latin typeface="Calibri"/>
                <a:ea typeface="Liberation Sans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defRPr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Body text will go here</a:t>
            </a:r>
          </a:p>
          <a:p>
            <a:pPr lvl="0"/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7101994" y="6340956"/>
            <a:ext cx="1066800" cy="365125"/>
          </a:xfrm>
        </p:spPr>
        <p:txBody>
          <a:bodyPr/>
          <a:lstStyle>
            <a:lvl1pPr algn="r">
              <a:defRPr sz="900">
                <a:solidFill>
                  <a:srgbClr val="3B3C37"/>
                </a:solidFill>
                <a:latin typeface="Calibri"/>
                <a:cs typeface="Arial"/>
              </a:defRPr>
            </a:lvl1pPr>
          </a:lstStyle>
          <a:p>
            <a:fld id="{C7EE2D5E-0219-3440-9DE8-7396D18337BC}" type="datetime1">
              <a:rPr lang="en-GB" smtClean="0"/>
              <a:pPr/>
              <a:t>08/02/2019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379133" y="6340956"/>
            <a:ext cx="4722861" cy="365125"/>
          </a:xfrm>
        </p:spPr>
        <p:txBody>
          <a:bodyPr/>
          <a:lstStyle>
            <a:lvl1pPr algn="r">
              <a:defRPr sz="900">
                <a:solidFill>
                  <a:srgbClr val="3B3C37"/>
                </a:solidFill>
                <a:latin typeface="Calibri"/>
                <a:cs typeface="Arial"/>
              </a:defRPr>
            </a:lvl1pPr>
          </a:lstStyle>
          <a:p>
            <a:r>
              <a:rPr lang="en-US" dirty="0"/>
              <a:t>L&amp;Q - 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8794" y="6340956"/>
            <a:ext cx="537682" cy="365125"/>
          </a:xfrm>
        </p:spPr>
        <p:txBody>
          <a:bodyPr/>
          <a:lstStyle>
            <a:lvl1pPr>
              <a:defRPr sz="900" b="1" i="0">
                <a:solidFill>
                  <a:srgbClr val="3B3C37"/>
                </a:solidFill>
              </a:defRPr>
            </a:lvl1pPr>
          </a:lstStyle>
          <a:p>
            <a:fld id="{76F26372-FB9B-014D-B9DB-25691E1F183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L&amp;Q_Logo_Black_RGB_15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8" y="6116658"/>
            <a:ext cx="1052379" cy="68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4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 orange">
    <p:bg>
      <p:bgPr>
        <a:solidFill>
          <a:srgbClr val="D3DA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20476" y="2091762"/>
            <a:ext cx="4104456" cy="1656811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1"/>
                </a:solidFill>
                <a:latin typeface="+mn-lt"/>
                <a:ea typeface="Roboto Slab" pitchFamily="2" charset="0"/>
              </a:defRPr>
            </a:lvl1pPr>
          </a:lstStyle>
          <a:p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2" name="Picture 1" descr="L&amp;Q_Logo_Black_RGB_15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4" y="330988"/>
            <a:ext cx="2114877" cy="137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1963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A8E61-0312-DE4E-B336-A189174BDBE3}" type="datetime1">
              <a:rPr lang="en-GB" smtClean="0"/>
              <a:t>08/02/2019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L&amp;Q - 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26372-FB9B-014D-B9DB-25691E1F18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6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75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Plots 53 &amp; 54, Brent Terrace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07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BFFAA-8814-4107-BD6E-3AA9DFC69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82" y="274638"/>
            <a:ext cx="8229600" cy="591210"/>
          </a:xfrm>
        </p:spPr>
        <p:txBody>
          <a:bodyPr/>
          <a:lstStyle/>
          <a:p>
            <a:pPr algn="ctr"/>
            <a:r>
              <a:rPr lang="en-GB" dirty="0"/>
              <a:t>Mitigation Measures - Noise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20AAD-CA4C-4CE5-AFC9-8B8669093C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9101" y="1473798"/>
            <a:ext cx="8207375" cy="450931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Works within agreed hours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Machinery switched off when not in 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Acoustic shielding for particular noisy activity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Silenced plant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Prefabrication/off site manufacture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No Radios on 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Out of hours working only where agreed in advance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B5A8B-1ECD-4C4D-B041-913D99CF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6372-FB9B-014D-B9DB-25691E1F183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85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BFFAA-8814-4107-BD6E-3AA9DFC69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82" y="274638"/>
            <a:ext cx="8229600" cy="591210"/>
          </a:xfrm>
        </p:spPr>
        <p:txBody>
          <a:bodyPr/>
          <a:lstStyle/>
          <a:p>
            <a:r>
              <a:rPr lang="en-GB" dirty="0"/>
              <a:t>Mitigation Measures – Dust &amp; Vibration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20AAD-CA4C-4CE5-AFC9-8B8669093C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9101" y="1520042"/>
            <a:ext cx="8207375" cy="446306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Damping down during dry spells of weather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Road sweeping undertaken at regular intervals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Skips kept covered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Any cutting undertaken with water spray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Vibrating equipment used only where necessary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Cutting and sawing used rather than breaking 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Methodology avoids vibration &amp; dust creation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B5A8B-1ECD-4C4D-B041-913D99CF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6372-FB9B-014D-B9DB-25691E1F183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585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BFFAA-8814-4107-BD6E-3AA9DFC69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82" y="274638"/>
            <a:ext cx="8229600" cy="591210"/>
          </a:xfrm>
        </p:spPr>
        <p:txBody>
          <a:bodyPr/>
          <a:lstStyle/>
          <a:p>
            <a:pPr algn="ctr"/>
            <a:r>
              <a:rPr lang="en-GB" dirty="0"/>
              <a:t>Mitigation Measures – Parking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20AAD-CA4C-4CE5-AFC9-8B8669093C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9101" y="1667435"/>
            <a:ext cx="8207375" cy="431567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Parking management strategy to be produced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Parking limitations advised in orders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Parking controlled by site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Subcontractors penalised where infringements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Shared use of vehicle scheme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Use of public Transport promoted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B5A8B-1ECD-4C4D-B041-913D99CF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6372-FB9B-014D-B9DB-25691E1F183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296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BFFAA-8814-4107-BD6E-3AA9DFC69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82" y="274638"/>
            <a:ext cx="8229600" cy="591210"/>
          </a:xfrm>
        </p:spPr>
        <p:txBody>
          <a:bodyPr/>
          <a:lstStyle/>
          <a:p>
            <a:pPr algn="ctr"/>
            <a:r>
              <a:rPr lang="en-GB" dirty="0"/>
              <a:t>Mitigation Measures – Unloading &amp; Distribution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20AAD-CA4C-4CE5-AFC9-8B8669093C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9101" y="1613647"/>
            <a:ext cx="8207375" cy="436946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Deliveries unloaded in site boundary where possible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Delivery restrictions advised in orders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Forklift to distribute materials around 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Deliveries made via new access roadway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Vehicles leave site via new access roadway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24 Hr notice for deliveries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7 day notice for larger deliveries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B5A8B-1ECD-4C4D-B041-913D99CF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6372-FB9B-014D-B9DB-25691E1F183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94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Access to the Surrounding Area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6372-FB9B-014D-B9DB-25691E1F183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53" y="1288547"/>
            <a:ext cx="80581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598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Access to the Surrounding Area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6372-FB9B-014D-B9DB-25691E1F183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9" y="1355268"/>
            <a:ext cx="88392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/>
          <p:nvPr/>
        </p:nvSpPr>
        <p:spPr>
          <a:xfrm rot="10800000">
            <a:off x="148379" y="3055700"/>
            <a:ext cx="710005" cy="172122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 rot="10800000">
            <a:off x="8260034" y="3398931"/>
            <a:ext cx="710005" cy="172122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 rot="5400000">
            <a:off x="653987" y="3273571"/>
            <a:ext cx="710005" cy="1721223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62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0623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6372-FB9B-014D-B9DB-25691E1F183E}" type="slidenum">
              <a:rPr lang="en-US" smtClean="0"/>
              <a:t>2</a:t>
            </a:fld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49285" y="2470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 baseline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en-US" dirty="0"/>
              <a:t>Introductions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345004" y="1529774"/>
            <a:ext cx="8207375" cy="4425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kern="1200" baseline="0">
                <a:solidFill>
                  <a:srgbClr val="000000"/>
                </a:solidFill>
                <a:latin typeface="Calibri"/>
                <a:ea typeface="Liberation Sans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Liberation Sans" panose="020B0604020202020204" pitchFamily="34" charset="0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01541" y="1290652"/>
            <a:ext cx="7136094" cy="401648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Chris Thwaite – Construction Manager		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Karl David - Project Manager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Gary Akers -  Snr Design &amp; Technical Manager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Paul Davies - Design &amp; Technical Manager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Simone Taylor – Regeneration Coordinator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Toni Hodson – Ass. Project Manager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05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605-2071-4D2A-975D-817EFD09C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Plots 53 &amp; 54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FAC4B-08E4-46BC-91B2-6E475DC577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9101" y="5152913"/>
            <a:ext cx="8207375" cy="830198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/>
              <a:t>47 new homes for existing </a:t>
            </a:r>
            <a:r>
              <a:rPr lang="en-GB" sz="2000" b="1" dirty="0" err="1"/>
              <a:t>Whitefields</a:t>
            </a:r>
            <a:r>
              <a:rPr lang="en-GB" sz="2000" b="1" dirty="0"/>
              <a:t> Estate residents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DCD67-E545-4400-A740-4E7ED258D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6372-FB9B-014D-B9DB-25691E1F183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C:\Users\thodson\AppData\Local\Microsoft\Windows\Temporary Internet Files\Content.Outlook\8FYUYY2F\Planning CGI 01 Page 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72" y="1310061"/>
            <a:ext cx="8273304" cy="355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005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Plots 53 &amp; 54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9101" y="4811469"/>
            <a:ext cx="8207375" cy="117164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6372-FB9B-014D-B9DB-25691E1F183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06219"/>
            <a:ext cx="88392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247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Plots 53 &amp; 54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9101" y="4765638"/>
            <a:ext cx="8207375" cy="1217473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Plot 53 – 30 Homes</a:t>
            </a:r>
          </a:p>
          <a:p>
            <a:pPr algn="ctr"/>
            <a:r>
              <a:rPr lang="en-GB" sz="2400" dirty="0"/>
              <a:t>Plot 54 – 17 Homes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6372-FB9B-014D-B9DB-25691E1F183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" y="1115769"/>
            <a:ext cx="881062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72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Communications Strategy with Whitefield &amp; Brent Terrace Residents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92285" y="1704832"/>
            <a:ext cx="7851794" cy="3949666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Following L&amp;Q starting on site there will be: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Regular Surgeries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Regular Newsletters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Site Noticeboard</a:t>
            </a:r>
            <a:r>
              <a:rPr lang="en-GB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Attend &amp; Update Residents Meetings  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Consultation Events: </a:t>
            </a:r>
            <a:r>
              <a:rPr lang="en-GB" sz="2800" dirty="0"/>
              <a:t>Meet the team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Resident Liaison: </a:t>
            </a:r>
            <a:r>
              <a:rPr lang="en-GB" sz="2800" dirty="0"/>
              <a:t>One point of contact for resident queries.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6372-FB9B-014D-B9DB-25691E1F183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888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Site Surveys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3383" y="1731981"/>
            <a:ext cx="8520594" cy="3679630"/>
          </a:xfrm>
        </p:spPr>
        <p:txBody>
          <a:bodyPr>
            <a:normAutofit/>
          </a:bodyPr>
          <a:lstStyle/>
          <a:p>
            <a:pPr lvl="0" fontAlgn="base"/>
            <a:r>
              <a:rPr lang="en-GB" sz="2400" dirty="0"/>
              <a:t>What are we doing now?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GB" sz="2400" dirty="0"/>
              <a:t>Designing the foundations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GB" sz="2400" dirty="0"/>
              <a:t>Undertaking surveys</a:t>
            </a:r>
          </a:p>
          <a:p>
            <a:pPr lvl="0" fontAlgn="base"/>
            <a:r>
              <a:rPr lang="en-GB" sz="2400" dirty="0"/>
              <a:t>	- Boreholes to determine the ground beneath the site</a:t>
            </a:r>
          </a:p>
          <a:p>
            <a:pPr lvl="0" fontAlgn="base"/>
            <a:r>
              <a:rPr lang="en-GB" sz="2400" dirty="0"/>
              <a:t>	- Drainage investigations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GB" sz="2400" dirty="0"/>
              <a:t>Further surveys to be completed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GB" sz="2400" dirty="0"/>
              <a:t>Earth bunds to be reinstated </a:t>
            </a:r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6372-FB9B-014D-B9DB-25691E1F183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82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Potential Impact for Residents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85307" y="1816925"/>
            <a:ext cx="8238669" cy="359468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Increased vehicle movements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Noise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Dust &amp; Vibration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Parking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Unloading and distribution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6372-FB9B-014D-B9DB-25691E1F183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850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382" y="274638"/>
            <a:ext cx="8229600" cy="575026"/>
          </a:xfrm>
        </p:spPr>
        <p:txBody>
          <a:bodyPr/>
          <a:lstStyle/>
          <a:p>
            <a:pPr algn="ctr"/>
            <a:r>
              <a:rPr lang="en-GB" dirty="0"/>
              <a:t>Mitigation Measures – Vehicle Movements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96065" y="1764254"/>
            <a:ext cx="8227911" cy="364735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Traffic Marshalls available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Deliveries on smaller vehicles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Deliveries outside of peak times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Off site holding area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Delivery booking in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6372-FB9B-014D-B9DB-25691E1F183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52698"/>
      </p:ext>
    </p:extLst>
  </p:cSld>
  <p:clrMapOvr>
    <a:masterClrMapping/>
  </p:clrMapOvr>
</p:sld>
</file>

<file path=ppt/theme/theme1.xml><?xml version="1.0" encoding="utf-8"?>
<a:theme xmlns:a="http://schemas.openxmlformats.org/drawingml/2006/main" name="L&amp;Q corporate li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L&amp;Q corporate lime</Template>
  <TotalTime>1090</TotalTime>
  <Words>360</Words>
  <Application>Microsoft Office PowerPoint</Application>
  <PresentationFormat>On-screen Show (4:3)</PresentationFormat>
  <Paragraphs>120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Liberation Sans</vt:lpstr>
      <vt:lpstr>Roboto Slab</vt:lpstr>
      <vt:lpstr>L&amp;Q corporate lime</vt:lpstr>
      <vt:lpstr>Plots 53 &amp; 54, Brent Terrace</vt:lpstr>
      <vt:lpstr>PowerPoint Presentation</vt:lpstr>
      <vt:lpstr>Plots 53 &amp; 54</vt:lpstr>
      <vt:lpstr>Plots 53 &amp; 54</vt:lpstr>
      <vt:lpstr>Plots 53 &amp; 54</vt:lpstr>
      <vt:lpstr>Communications Strategy with Whitefield &amp; Brent Terrace Residents</vt:lpstr>
      <vt:lpstr>Site Surveys</vt:lpstr>
      <vt:lpstr>Potential Impact for Residents </vt:lpstr>
      <vt:lpstr>Mitigation Measures – Vehicle Movements</vt:lpstr>
      <vt:lpstr>Mitigation Measures - Noise</vt:lpstr>
      <vt:lpstr>Mitigation Measures – Dust &amp; Vibration</vt:lpstr>
      <vt:lpstr>Mitigation Measures – Parking </vt:lpstr>
      <vt:lpstr>Mitigation Measures – Unloading &amp; Distribution</vt:lpstr>
      <vt:lpstr>Access to the Surrounding Area</vt:lpstr>
      <vt:lpstr>Access to the Surrounding Area</vt:lpstr>
      <vt:lpstr>PowerPoint Presentation</vt:lpstr>
    </vt:vector>
  </TitlesOfParts>
  <Company>L&amp;Q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iLearn help guide</dc:title>
  <dc:creator>Louise Johns</dc:creator>
  <cp:lastModifiedBy>McElroy, Fiona</cp:lastModifiedBy>
  <cp:revision>87</cp:revision>
  <dcterms:created xsi:type="dcterms:W3CDTF">2017-05-19T08:54:34Z</dcterms:created>
  <dcterms:modified xsi:type="dcterms:W3CDTF">2019-02-08T15:17:24Z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-572685369</vt:i4>
  </property>
  <property fmtid="{D5CDD505-2E9C-101B-9397-08002B2CF9AE}" pid="3" name="_NewReviewCycle">
    <vt:lpwstr/>
  </property>
  <property fmtid="{D5CDD505-2E9C-101B-9397-08002B2CF9AE}" pid="4" name="_EmailSubject">
    <vt:lpwstr>presentations </vt:lpwstr>
  </property>
  <property fmtid="{D5CDD505-2E9C-101B-9397-08002B2CF9AE}" pid="5" name="_AuthorEmail">
    <vt:lpwstr>Fiona.McElroy@Barnet.gov.uk</vt:lpwstr>
  </property>
  <property fmtid="{D5CDD505-2E9C-101B-9397-08002B2CF9AE}" pid="6" name="_AuthorEmailDisplayName">
    <vt:lpwstr>McElroy, Fiona</vt:lpwstr>
  </property>
</Properties>
</file>